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8"/>
  </p:normalViewPr>
  <p:slideViewPr>
    <p:cSldViewPr snapToGrid="0" snapToObjects="1">
      <p:cViewPr varScale="1">
        <p:scale>
          <a:sx n="90" d="100"/>
          <a:sy n="90" d="100"/>
        </p:scale>
        <p:origin x="2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7A888-2D6A-D348-AF84-92393BE5529D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E52184A-D8D2-3A48-8443-9A9F1CD36570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Voting</a:t>
          </a:r>
        </a:p>
        <a:p>
          <a:r>
            <a:rPr lang="en-US" altLang="zh-CN" dirty="0"/>
            <a:t>system</a:t>
          </a:r>
          <a:endParaRPr lang="zh-CN" altLang="en-US" dirty="0"/>
        </a:p>
      </dgm:t>
    </dgm:pt>
    <dgm:pt modelId="{B20179FB-89CD-5E42-9560-17B11E780A57}" type="parTrans" cxnId="{91CBBAAC-7A66-7B43-AF4B-528585DCAF1E}">
      <dgm:prSet/>
      <dgm:spPr/>
      <dgm:t>
        <a:bodyPr/>
        <a:lstStyle/>
        <a:p>
          <a:endParaRPr lang="zh-CN" altLang="en-US"/>
        </a:p>
      </dgm:t>
    </dgm:pt>
    <dgm:pt modelId="{EC433F66-1F57-5A48-BB5A-6842C5B145FB}" type="sibTrans" cxnId="{91CBBAAC-7A66-7B43-AF4B-528585DCAF1E}">
      <dgm:prSet/>
      <dgm:spPr/>
      <dgm:t>
        <a:bodyPr/>
        <a:lstStyle/>
        <a:p>
          <a:endParaRPr lang="zh-CN" altLang="en-US"/>
        </a:p>
      </dgm:t>
    </dgm:pt>
    <dgm:pt modelId="{ED351006-0108-F843-A0A6-D01B92803D15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Low</a:t>
          </a:r>
          <a:r>
            <a:rPr lang="zh-CN" altLang="en-US" dirty="0"/>
            <a:t> </a:t>
          </a:r>
          <a:r>
            <a:rPr lang="en-US" altLang="zh-CN" dirty="0"/>
            <a:t>participation</a:t>
          </a:r>
          <a:endParaRPr lang="zh-CN" altLang="en-US" dirty="0"/>
        </a:p>
      </dgm:t>
    </dgm:pt>
    <dgm:pt modelId="{33BC1F40-CF35-C943-96E4-8AAEB0AD432D}" type="parTrans" cxnId="{026B34B8-1A3F-4640-8D6F-DFA6C55EC47A}">
      <dgm:prSet/>
      <dgm:spPr/>
      <dgm:t>
        <a:bodyPr/>
        <a:lstStyle/>
        <a:p>
          <a:endParaRPr lang="zh-CN" altLang="en-US"/>
        </a:p>
      </dgm:t>
    </dgm:pt>
    <dgm:pt modelId="{0F949B8C-57CB-A841-A7C4-2E30DB83EDB1}" type="sibTrans" cxnId="{026B34B8-1A3F-4640-8D6F-DFA6C55EC47A}">
      <dgm:prSet/>
      <dgm:spPr/>
      <dgm:t>
        <a:bodyPr/>
        <a:lstStyle/>
        <a:p>
          <a:endParaRPr lang="zh-CN" altLang="en-US"/>
        </a:p>
      </dgm:t>
    </dgm:pt>
    <dgm:pt modelId="{EE32151D-31B3-1242-BBBB-2303E417CE12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Blackbox</a:t>
          </a:r>
          <a:r>
            <a:rPr lang="zh-CN" altLang="en-US" dirty="0"/>
            <a:t> </a:t>
          </a:r>
          <a:r>
            <a:rPr lang="en-US" altLang="zh-CN" dirty="0"/>
            <a:t>Operation</a:t>
          </a:r>
          <a:endParaRPr lang="zh-CN" altLang="en-US" dirty="0"/>
        </a:p>
      </dgm:t>
    </dgm:pt>
    <dgm:pt modelId="{7655302A-2B6C-994A-81BF-C184561CEDFF}" type="sibTrans" cxnId="{1A226911-BA49-1B49-9364-F663D841FD56}">
      <dgm:prSet/>
      <dgm:spPr/>
      <dgm:t>
        <a:bodyPr/>
        <a:lstStyle/>
        <a:p>
          <a:endParaRPr lang="zh-CN" altLang="en-US"/>
        </a:p>
      </dgm:t>
    </dgm:pt>
    <dgm:pt modelId="{3DA4C384-3A30-714C-8A7F-860EFCCAC8CE}" type="parTrans" cxnId="{1A226911-BA49-1B49-9364-F663D841FD56}">
      <dgm:prSet/>
      <dgm:spPr/>
      <dgm:t>
        <a:bodyPr/>
        <a:lstStyle/>
        <a:p>
          <a:endParaRPr lang="zh-CN" altLang="en-US"/>
        </a:p>
      </dgm:t>
    </dgm:pt>
    <dgm:pt modelId="{1CB6A564-6714-5241-9A63-16E86215637B}">
      <dgm:prSet phldrT="[文本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democracy</a:t>
          </a:r>
          <a:endParaRPr lang="zh-CN" altLang="en-US" dirty="0"/>
        </a:p>
      </dgm:t>
    </dgm:pt>
    <dgm:pt modelId="{F1651611-B152-0647-A384-C41303A04EEF}" type="sibTrans" cxnId="{58FDD961-7B5B-4E4E-BD7C-2D8B06D04788}">
      <dgm:prSet/>
      <dgm:spPr/>
      <dgm:t>
        <a:bodyPr/>
        <a:lstStyle/>
        <a:p>
          <a:endParaRPr lang="zh-CN" altLang="en-US"/>
        </a:p>
      </dgm:t>
    </dgm:pt>
    <dgm:pt modelId="{8A68CF26-AFE5-5548-AC29-17EB4480A8D4}" type="parTrans" cxnId="{58FDD961-7B5B-4E4E-BD7C-2D8B06D04788}">
      <dgm:prSet/>
      <dgm:spPr/>
      <dgm:t>
        <a:bodyPr/>
        <a:lstStyle/>
        <a:p>
          <a:endParaRPr lang="zh-CN" altLang="en-US"/>
        </a:p>
      </dgm:t>
    </dgm:pt>
    <dgm:pt modelId="{B7E697F1-82B0-DA42-80F7-BA109631A3C1}" type="pres">
      <dgm:prSet presAssocID="{09F7A888-2D6A-D348-AF84-92393BE5529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6EA6FF3-365B-FF42-A800-47A5ED199035}" type="pres">
      <dgm:prSet presAssocID="{3E52184A-D8D2-3A48-8443-9A9F1CD36570}" presName="singleCycle" presStyleCnt="0"/>
      <dgm:spPr/>
    </dgm:pt>
    <dgm:pt modelId="{E269C3F7-C14B-CE47-8BC2-8AA2130C9EE7}" type="pres">
      <dgm:prSet presAssocID="{3E52184A-D8D2-3A48-8443-9A9F1CD36570}" presName="singleCenter" presStyleLbl="node1" presStyleIdx="0" presStyleCnt="4" custLinFactNeighborX="-19735" custLinFactNeighborY="-11356">
        <dgm:presLayoutVars>
          <dgm:chMax val="7"/>
          <dgm:chPref val="7"/>
        </dgm:presLayoutVars>
      </dgm:prSet>
      <dgm:spPr/>
    </dgm:pt>
    <dgm:pt modelId="{5CF30270-8BA7-4044-8580-614A574C5323}" type="pres">
      <dgm:prSet presAssocID="{8A68CF26-AFE5-5548-AC29-17EB4480A8D4}" presName="Name56" presStyleLbl="parChTrans1D2" presStyleIdx="0" presStyleCnt="3"/>
      <dgm:spPr/>
    </dgm:pt>
    <dgm:pt modelId="{1486E648-5613-DA4A-B22A-43792293139F}" type="pres">
      <dgm:prSet presAssocID="{1CB6A564-6714-5241-9A63-16E86215637B}" presName="text0" presStyleLbl="node1" presStyleIdx="1" presStyleCnt="4" custScaleX="232614" custRadScaleRad="190354" custRadScaleInc="-137422">
        <dgm:presLayoutVars>
          <dgm:bulletEnabled val="1"/>
        </dgm:presLayoutVars>
      </dgm:prSet>
      <dgm:spPr/>
    </dgm:pt>
    <dgm:pt modelId="{BC91418F-94DE-DC4F-8C3D-966D2CD6CB6F}" type="pres">
      <dgm:prSet presAssocID="{3DA4C384-3A30-714C-8A7F-860EFCCAC8CE}" presName="Name56" presStyleLbl="parChTrans1D2" presStyleIdx="1" presStyleCnt="3"/>
      <dgm:spPr/>
    </dgm:pt>
    <dgm:pt modelId="{79F4EC70-E1AD-224D-99C1-EEB37A95FB12}" type="pres">
      <dgm:prSet presAssocID="{EE32151D-31B3-1242-BBBB-2303E417CE12}" presName="text0" presStyleLbl="node1" presStyleIdx="2" presStyleCnt="4" custScaleX="350303" custRadScaleRad="129347" custRadScaleInc="-36400">
        <dgm:presLayoutVars>
          <dgm:bulletEnabled val="1"/>
        </dgm:presLayoutVars>
      </dgm:prSet>
      <dgm:spPr/>
    </dgm:pt>
    <dgm:pt modelId="{1A5A51AE-9076-F848-BDC4-F69C021D4A5D}" type="pres">
      <dgm:prSet presAssocID="{33BC1F40-CF35-C943-96E4-8AAEB0AD432D}" presName="Name56" presStyleLbl="parChTrans1D2" presStyleIdx="2" presStyleCnt="3"/>
      <dgm:spPr/>
    </dgm:pt>
    <dgm:pt modelId="{C709FC31-A52F-F647-AE4E-A9E39ABFF4F8}" type="pres">
      <dgm:prSet presAssocID="{ED351006-0108-F843-A0A6-D01B92803D15}" presName="text0" presStyleLbl="node1" presStyleIdx="3" presStyleCnt="4" custScaleX="261652" custRadScaleRad="152045" custRadScaleInc="283889">
        <dgm:presLayoutVars>
          <dgm:bulletEnabled val="1"/>
        </dgm:presLayoutVars>
      </dgm:prSet>
      <dgm:spPr/>
    </dgm:pt>
  </dgm:ptLst>
  <dgm:cxnLst>
    <dgm:cxn modelId="{1A226911-BA49-1B49-9364-F663D841FD56}" srcId="{3E52184A-D8D2-3A48-8443-9A9F1CD36570}" destId="{EE32151D-31B3-1242-BBBB-2303E417CE12}" srcOrd="1" destOrd="0" parTransId="{3DA4C384-3A30-714C-8A7F-860EFCCAC8CE}" sibTransId="{7655302A-2B6C-994A-81BF-C184561CEDFF}"/>
    <dgm:cxn modelId="{1C627353-F7D3-A44D-AD05-58B2F96EC420}" type="presOf" srcId="{1CB6A564-6714-5241-9A63-16E86215637B}" destId="{1486E648-5613-DA4A-B22A-43792293139F}" srcOrd="0" destOrd="0" presId="urn:microsoft.com/office/officeart/2008/layout/RadialCluster"/>
    <dgm:cxn modelId="{58FDD961-7B5B-4E4E-BD7C-2D8B06D04788}" srcId="{3E52184A-D8D2-3A48-8443-9A9F1CD36570}" destId="{1CB6A564-6714-5241-9A63-16E86215637B}" srcOrd="0" destOrd="0" parTransId="{8A68CF26-AFE5-5548-AC29-17EB4480A8D4}" sibTransId="{F1651611-B152-0647-A384-C41303A04EEF}"/>
    <dgm:cxn modelId="{D4B1D988-2C96-6249-8047-FC82E3C571F0}" type="presOf" srcId="{8A68CF26-AFE5-5548-AC29-17EB4480A8D4}" destId="{5CF30270-8BA7-4044-8580-614A574C5323}" srcOrd="0" destOrd="0" presId="urn:microsoft.com/office/officeart/2008/layout/RadialCluster"/>
    <dgm:cxn modelId="{91CBBAAC-7A66-7B43-AF4B-528585DCAF1E}" srcId="{09F7A888-2D6A-D348-AF84-92393BE5529D}" destId="{3E52184A-D8D2-3A48-8443-9A9F1CD36570}" srcOrd="0" destOrd="0" parTransId="{B20179FB-89CD-5E42-9560-17B11E780A57}" sibTransId="{EC433F66-1F57-5A48-BB5A-6842C5B145FB}"/>
    <dgm:cxn modelId="{026B34B8-1A3F-4640-8D6F-DFA6C55EC47A}" srcId="{3E52184A-D8D2-3A48-8443-9A9F1CD36570}" destId="{ED351006-0108-F843-A0A6-D01B92803D15}" srcOrd="2" destOrd="0" parTransId="{33BC1F40-CF35-C943-96E4-8AAEB0AD432D}" sibTransId="{0F949B8C-57CB-A841-A7C4-2E30DB83EDB1}"/>
    <dgm:cxn modelId="{1C21CBBB-6E61-7541-AB9E-F5EFC67C05F4}" type="presOf" srcId="{3DA4C384-3A30-714C-8A7F-860EFCCAC8CE}" destId="{BC91418F-94DE-DC4F-8C3D-966D2CD6CB6F}" srcOrd="0" destOrd="0" presId="urn:microsoft.com/office/officeart/2008/layout/RadialCluster"/>
    <dgm:cxn modelId="{290D84D1-AEF6-3B4B-8C67-C2F67AF90DA9}" type="presOf" srcId="{ED351006-0108-F843-A0A6-D01B92803D15}" destId="{C709FC31-A52F-F647-AE4E-A9E39ABFF4F8}" srcOrd="0" destOrd="0" presId="urn:microsoft.com/office/officeart/2008/layout/RadialCluster"/>
    <dgm:cxn modelId="{1BFFA5D1-B8DE-734E-AEBE-8D3F8E6DB6BB}" type="presOf" srcId="{33BC1F40-CF35-C943-96E4-8AAEB0AD432D}" destId="{1A5A51AE-9076-F848-BDC4-F69C021D4A5D}" srcOrd="0" destOrd="0" presId="urn:microsoft.com/office/officeart/2008/layout/RadialCluster"/>
    <dgm:cxn modelId="{4BA8C9DC-27FA-C94C-93BD-6692908E986A}" type="presOf" srcId="{09F7A888-2D6A-D348-AF84-92393BE5529D}" destId="{B7E697F1-82B0-DA42-80F7-BA109631A3C1}" srcOrd="0" destOrd="0" presId="urn:microsoft.com/office/officeart/2008/layout/RadialCluster"/>
    <dgm:cxn modelId="{FD1668FB-C418-5D42-8AD0-82B0E2850C62}" type="presOf" srcId="{EE32151D-31B3-1242-BBBB-2303E417CE12}" destId="{79F4EC70-E1AD-224D-99C1-EEB37A95FB12}" srcOrd="0" destOrd="0" presId="urn:microsoft.com/office/officeart/2008/layout/RadialCluster"/>
    <dgm:cxn modelId="{302E58FC-F293-A442-BAF4-2789C58E3548}" type="presOf" srcId="{3E52184A-D8D2-3A48-8443-9A9F1CD36570}" destId="{E269C3F7-C14B-CE47-8BC2-8AA2130C9EE7}" srcOrd="0" destOrd="0" presId="urn:microsoft.com/office/officeart/2008/layout/RadialCluster"/>
    <dgm:cxn modelId="{204EC20B-8AB0-BD43-87C8-029470BA0C76}" type="presParOf" srcId="{B7E697F1-82B0-DA42-80F7-BA109631A3C1}" destId="{66EA6FF3-365B-FF42-A800-47A5ED199035}" srcOrd="0" destOrd="0" presId="urn:microsoft.com/office/officeart/2008/layout/RadialCluster"/>
    <dgm:cxn modelId="{A78B0769-193A-D346-BBC7-3901D0AF0C0F}" type="presParOf" srcId="{66EA6FF3-365B-FF42-A800-47A5ED199035}" destId="{E269C3F7-C14B-CE47-8BC2-8AA2130C9EE7}" srcOrd="0" destOrd="0" presId="urn:microsoft.com/office/officeart/2008/layout/RadialCluster"/>
    <dgm:cxn modelId="{6BB6BB4A-9C56-9D40-85C2-3F268547C415}" type="presParOf" srcId="{66EA6FF3-365B-FF42-A800-47A5ED199035}" destId="{5CF30270-8BA7-4044-8580-614A574C5323}" srcOrd="1" destOrd="0" presId="urn:microsoft.com/office/officeart/2008/layout/RadialCluster"/>
    <dgm:cxn modelId="{AC0B7E4B-36F6-F643-98F8-9376893BA267}" type="presParOf" srcId="{66EA6FF3-365B-FF42-A800-47A5ED199035}" destId="{1486E648-5613-DA4A-B22A-43792293139F}" srcOrd="2" destOrd="0" presId="urn:microsoft.com/office/officeart/2008/layout/RadialCluster"/>
    <dgm:cxn modelId="{61FE8C8A-6A17-C142-8276-9B10A0800AF1}" type="presParOf" srcId="{66EA6FF3-365B-FF42-A800-47A5ED199035}" destId="{BC91418F-94DE-DC4F-8C3D-966D2CD6CB6F}" srcOrd="3" destOrd="0" presId="urn:microsoft.com/office/officeart/2008/layout/RadialCluster"/>
    <dgm:cxn modelId="{F102572C-9627-234A-98C8-68E9A87B4BEB}" type="presParOf" srcId="{66EA6FF3-365B-FF42-A800-47A5ED199035}" destId="{79F4EC70-E1AD-224D-99C1-EEB37A95FB12}" srcOrd="4" destOrd="0" presId="urn:microsoft.com/office/officeart/2008/layout/RadialCluster"/>
    <dgm:cxn modelId="{0B4F40C3-C2C6-C34E-9C47-7DC6D8DC57FA}" type="presParOf" srcId="{66EA6FF3-365B-FF42-A800-47A5ED199035}" destId="{1A5A51AE-9076-F848-BDC4-F69C021D4A5D}" srcOrd="5" destOrd="0" presId="urn:microsoft.com/office/officeart/2008/layout/RadialCluster"/>
    <dgm:cxn modelId="{6186FDEC-790C-CF4E-AF72-6722947D1076}" type="presParOf" srcId="{66EA6FF3-365B-FF42-A800-47A5ED199035}" destId="{C709FC31-A52F-F647-AE4E-A9E39ABFF4F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9C3F7-C14B-CE47-8BC2-8AA2130C9EE7}">
      <dsp:nvSpPr>
        <dsp:cNvPr id="0" name=""/>
        <dsp:cNvSpPr/>
      </dsp:nvSpPr>
      <dsp:spPr>
        <a:xfrm>
          <a:off x="3104278" y="1953680"/>
          <a:ext cx="1625600" cy="16256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Voting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system</a:t>
          </a:r>
          <a:endParaRPr lang="zh-CN" altLang="en-US" sz="3400" kern="1200" dirty="0"/>
        </a:p>
      </dsp:txBody>
      <dsp:txXfrm>
        <a:off x="3183633" y="2033035"/>
        <a:ext cx="1466890" cy="1466890"/>
      </dsp:txXfrm>
    </dsp:sp>
    <dsp:sp modelId="{5CF30270-8BA7-4044-8580-614A574C5323}">
      <dsp:nvSpPr>
        <dsp:cNvPr id="0" name=""/>
        <dsp:cNvSpPr/>
      </dsp:nvSpPr>
      <dsp:spPr>
        <a:xfrm rot="10874124">
          <a:off x="2533453" y="2742797"/>
          <a:ext cx="57089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089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6E648-5613-DA4A-B22A-43792293139F}">
      <dsp:nvSpPr>
        <dsp:cNvPr id="0" name=""/>
        <dsp:cNvSpPr/>
      </dsp:nvSpPr>
      <dsp:spPr>
        <a:xfrm>
          <a:off x="0" y="2164749"/>
          <a:ext cx="2533520" cy="108915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democracy</a:t>
          </a:r>
          <a:endParaRPr lang="zh-CN" altLang="en-US" sz="3500" kern="1200" dirty="0"/>
        </a:p>
      </dsp:txBody>
      <dsp:txXfrm>
        <a:off x="53168" y="2217917"/>
        <a:ext cx="2427184" cy="982816"/>
      </dsp:txXfrm>
    </dsp:sp>
    <dsp:sp modelId="{BC91418F-94DE-DC4F-8C3D-966D2CD6CB6F}">
      <dsp:nvSpPr>
        <dsp:cNvPr id="0" name=""/>
        <dsp:cNvSpPr/>
      </dsp:nvSpPr>
      <dsp:spPr>
        <a:xfrm rot="826596">
          <a:off x="4708206" y="3145166"/>
          <a:ext cx="15066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66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4EC70-E1AD-224D-99C1-EEB37A95FB12}">
      <dsp:nvSpPr>
        <dsp:cNvPr id="0" name=""/>
        <dsp:cNvSpPr/>
      </dsp:nvSpPr>
      <dsp:spPr>
        <a:xfrm>
          <a:off x="6193189" y="3247726"/>
          <a:ext cx="3815332" cy="108915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Blackbox</a:t>
          </a:r>
          <a:r>
            <a:rPr lang="zh-CN" altLang="en-US" sz="3300" kern="1200" dirty="0"/>
            <a:t> </a:t>
          </a:r>
          <a:r>
            <a:rPr lang="en-US" altLang="zh-CN" sz="3300" kern="1200" dirty="0"/>
            <a:t>Operation</a:t>
          </a:r>
          <a:endParaRPr lang="zh-CN" altLang="en-US" sz="3300" kern="1200" dirty="0"/>
        </a:p>
      </dsp:txBody>
      <dsp:txXfrm>
        <a:off x="6246357" y="3300894"/>
        <a:ext cx="3708996" cy="982816"/>
      </dsp:txXfrm>
    </dsp:sp>
    <dsp:sp modelId="{1A5A51AE-9076-F848-BDC4-F69C021D4A5D}">
      <dsp:nvSpPr>
        <dsp:cNvPr id="0" name=""/>
        <dsp:cNvSpPr/>
      </dsp:nvSpPr>
      <dsp:spPr>
        <a:xfrm rot="20075555">
          <a:off x="4625488" y="1917332"/>
          <a:ext cx="215858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5858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09FC31-A52F-F647-AE4E-A9E39ABFF4F8}">
      <dsp:nvSpPr>
        <dsp:cNvPr id="0" name=""/>
        <dsp:cNvSpPr/>
      </dsp:nvSpPr>
      <dsp:spPr>
        <a:xfrm>
          <a:off x="6401281" y="365107"/>
          <a:ext cx="2849788" cy="108915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Low</a:t>
          </a:r>
          <a:r>
            <a:rPr lang="zh-CN" altLang="en-US" sz="2700" kern="1200" dirty="0"/>
            <a:t> </a:t>
          </a:r>
          <a:r>
            <a:rPr lang="en-US" altLang="zh-CN" sz="2700" kern="1200" dirty="0"/>
            <a:t>participation</a:t>
          </a:r>
          <a:endParaRPr lang="zh-CN" altLang="en-US" sz="2700" kern="1200" dirty="0"/>
        </a:p>
      </dsp:txBody>
      <dsp:txXfrm>
        <a:off x="6454449" y="418275"/>
        <a:ext cx="2743452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DACA1-7374-3D4D-8DD1-C5AA8ED0A6B1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6ED6-972C-9045-93AF-3AED8D3FEB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96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6ED6-972C-9045-93AF-3AED8D3FEB2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38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E9422-B31A-C041-B2BA-59CC77050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99F380-BBE8-4543-A72B-17CD5B2A6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60CF64-FA66-9141-A00A-476DFA99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1279E-E04A-0740-90E3-45847606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8F538-6011-B34B-8FF1-97204829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10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6276E-6650-B041-8FB0-81E32445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73F920-D339-9549-A748-864892BBD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BC990-F5FA-F243-8EC8-809D22353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A47DA9-9CD7-5748-9FE3-5D1B1F89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51EF8-E5D7-0A4A-B675-88AB0EFA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852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DA6094-5F6E-C94B-BD93-F331C43E9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33A6D2-9063-4145-B96E-136492239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027DB-82A8-6A46-819B-5E46A9A5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9B4963-30AB-EE46-BD7F-5C99C95F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6A867-6E13-AF42-A226-03F4EFC8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90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CA13B-59D9-C84E-A85E-7665A6E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0AE85-0919-F749-B443-35C46C54C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B31D3A-D27B-3340-ABDF-04463C9E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CBB71-D8B0-B347-BC33-3D2CBE97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98B98A-D6D2-A14A-894F-ACC5A97B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97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73BAD-830A-9A4E-878B-79A52F9F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BA9B2-DBDA-F143-BB94-F48D19DA1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D712E-2B9F-F148-825F-66D1092D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618BCE-338D-A741-825C-69E54D5C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112792-DFEF-FC47-9D1A-0F09DE6F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72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C11CB-FAD0-F942-90B6-351E4725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246B4-CE7C-CB44-A72A-3E06DB539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C5F02D-1B91-E54F-BBC4-561E1C45B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42FA5-DACE-8B44-9F69-DC12800F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A7CF3-7C9F-2F49-8579-F82E02D8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15D07E-973C-394E-9158-D9A15380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96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0FD0F-7742-534E-8F6D-D90F415A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B7A93-C3B4-284C-AB51-5E991BEB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45A3FE-351B-AB4B-B0C4-A4831E10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6EBF69-3F47-DC48-8356-66D058DEE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CC6F97-6AB4-4645-814D-4833BE193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EBA8DF-3D9D-5541-BB25-B9AE0DDF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FDA998-6078-844F-93C0-38D9B355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6655CB-92FA-3D40-9651-80B533F0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2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3B74D-D192-344D-8D0A-6F9A1EBA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3EF600-699D-9D4F-928C-3AA0A465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D77375-7E9B-9B43-9629-23D9E295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58BCB1-ACB0-4747-9172-31C84DE2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41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DF0A06-31DC-0B4B-B56B-730B94EB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1FE1A-C94F-374E-BD62-E5FB4DDE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C8391D-D6DF-EB43-AF01-5D40AE0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30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00CC3-CD0F-6D4D-B36B-E9BE290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E9726-E4C7-A844-A703-293BE6EB5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101A2-2223-1844-A4A7-70B4D62CF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E27B1F-692E-E147-BD76-A7254622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67758F-377C-3A47-B74F-47DC45BC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660F6B-46ED-7A44-ABD5-9CE001C7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3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C8DA2-5ECF-B343-B431-D1854E463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F8F3FC-7D36-C847-81DF-E1E5B8804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1DFD79-BC5E-584C-9E36-F9294F3CD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060DBC-8307-9B44-8B31-CD143701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14887E-C3E1-0D43-BEC4-A52BCC9E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4858D2-0567-9B47-AC94-AA6B565A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49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3B327F-B098-8A4C-88BD-352AEDA31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0054A1-7368-4744-8F21-EFB8D595A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4CF6A2-DCBA-A24C-8A21-4CD79308A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29257-9C81-5344-B812-F53F7B58A489}" type="datetimeFigureOut">
              <a:rPr kumimoji="1" lang="zh-CN" altLang="en-US" smtClean="0"/>
              <a:t>2019/11/12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F6C85-2485-4D4F-ABD7-CA198B0AF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7E774-FA8F-0B46-9E11-26535469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40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988D8-941F-564E-9690-C5FB3E65C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 Algorithm for Liquid Democracy Problem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B308A8-6201-B640-881C-4105493DC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4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FF33C-8E50-AE43-8D6D-F57485D8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C52B4-1392-B34F-AB20-B396624DE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8975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Initiation data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265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FB7BC-8144-1F44-8D43-9F801D5A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358F0-479C-AA40-8413-23724141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1,2,.,..n,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arbitrarily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democracy.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37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46163-ED76-A349-80BA-591F9186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20C538-1924-B840-8EAB-B71375CDB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Support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Turing-Complete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programming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language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Finite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time,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infinite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</a:t>
                </a:r>
              </a:p>
              <a:p>
                <a:pPr lvl="1"/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Implemented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EVM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Restricted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gas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On-chain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contract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cloud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20C538-1924-B840-8EAB-B71375CDB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04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A937D-4D5B-D94A-BC0F-72DE230B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Merkel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F52DC-E64D-7648-A873-28A7B05BD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8" y="1839913"/>
            <a:ext cx="5613827" cy="435133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h()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Cryptographically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Merkel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(path):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brother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,h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518AAD-7A70-414F-A647-4ECBA433474D}"/>
              </a:ext>
            </a:extLst>
          </p:cNvPr>
          <p:cNvSpPr/>
          <p:nvPr/>
        </p:nvSpPr>
        <p:spPr>
          <a:xfrm>
            <a:off x="486653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r>
              <a:rPr kumimoji="1" lang="en-US" altLang="zh-CN" baseline="-25000" dirty="0"/>
              <a:t>A</a:t>
            </a:r>
            <a:endParaRPr kumimoji="1" lang="zh-CN" altLang="en-US" baseline="-2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48A886-06B6-0045-AEBE-355CE23E3017}"/>
              </a:ext>
            </a:extLst>
          </p:cNvPr>
          <p:cNvSpPr/>
          <p:nvPr/>
        </p:nvSpPr>
        <p:spPr>
          <a:xfrm>
            <a:off x="6733432" y="5052060"/>
            <a:ext cx="1051560" cy="5943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r>
              <a:rPr kumimoji="1" lang="en-US" altLang="zh-CN" baseline="-25000" dirty="0"/>
              <a:t>B</a:t>
            </a:r>
            <a:endParaRPr kumimoji="1" lang="zh-CN" altLang="en-US" baseline="-25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EE31CD-1044-AE46-963D-4C24E1A21D97}"/>
              </a:ext>
            </a:extLst>
          </p:cNvPr>
          <p:cNvSpPr/>
          <p:nvPr/>
        </p:nvSpPr>
        <p:spPr>
          <a:xfrm>
            <a:off x="880226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</a:t>
            </a:r>
            <a:endParaRPr kumimoji="1" lang="zh-CN" altLang="en-US" baseline="-25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08B3E9-45A3-DB4E-9937-097D3AE56F64}"/>
              </a:ext>
            </a:extLst>
          </p:cNvPr>
          <p:cNvSpPr/>
          <p:nvPr/>
        </p:nvSpPr>
        <p:spPr>
          <a:xfrm>
            <a:off x="1111112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D</a:t>
            </a:r>
            <a:endParaRPr kumimoji="1" lang="zh-CN" altLang="en-US" baseline="-25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05D5A7-BE03-2A46-A996-13383DD767EF}"/>
              </a:ext>
            </a:extLst>
          </p:cNvPr>
          <p:cNvSpPr/>
          <p:nvPr/>
        </p:nvSpPr>
        <p:spPr>
          <a:xfrm>
            <a:off x="5683778" y="3569970"/>
            <a:ext cx="1828791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AB</a:t>
            </a:r>
            <a:r>
              <a:rPr kumimoji="1" lang="en-US" altLang="zh-CN" dirty="0"/>
              <a:t>=h(h</a:t>
            </a:r>
            <a:r>
              <a:rPr kumimoji="1" lang="en-US" altLang="zh-CN" baseline="-25000" dirty="0"/>
              <a:t>A</a:t>
            </a:r>
            <a:r>
              <a:rPr kumimoji="1" lang="en-US" altLang="zh-CN" dirty="0"/>
              <a:t>||h</a:t>
            </a:r>
            <a:r>
              <a:rPr kumimoji="1" lang="en-US" altLang="zh-CN" baseline="-25000" dirty="0"/>
              <a:t>B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4B3D42-CC8A-5842-8EC3-E8508FDDB455}"/>
              </a:ext>
            </a:extLst>
          </p:cNvPr>
          <p:cNvSpPr/>
          <p:nvPr/>
        </p:nvSpPr>
        <p:spPr>
          <a:xfrm>
            <a:off x="7030617" y="1950721"/>
            <a:ext cx="2990839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ROOT=h(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AB</a:t>
            </a:r>
            <a:r>
              <a:rPr kumimoji="1" lang="en-US" altLang="zh-CN" dirty="0"/>
              <a:t>||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71F1121-080D-4C45-92D0-FA4B0BC8055D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39231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55CEBE7-6F64-F741-BC60-42232B7F2906}"/>
              </a:ext>
            </a:extLst>
          </p:cNvPr>
          <p:cNvCxnSpPr>
            <a:cxnSpLocks/>
          </p:cNvCxnSpPr>
          <p:nvPr/>
        </p:nvCxnSpPr>
        <p:spPr>
          <a:xfrm>
            <a:off x="5392312" y="4663440"/>
            <a:ext cx="200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02E4D811-728B-1649-AED0-378BD5DD20D1}"/>
              </a:ext>
            </a:extLst>
          </p:cNvPr>
          <p:cNvCxnSpPr>
            <a:cxnSpLocks/>
          </p:cNvCxnSpPr>
          <p:nvPr/>
        </p:nvCxnSpPr>
        <p:spPr>
          <a:xfrm flipV="1">
            <a:off x="739256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F351638-1B5A-FD4F-93B4-6DABA95F83FC}"/>
              </a:ext>
            </a:extLst>
          </p:cNvPr>
          <p:cNvCxnSpPr>
            <a:cxnSpLocks/>
          </p:cNvCxnSpPr>
          <p:nvPr/>
        </p:nvCxnSpPr>
        <p:spPr>
          <a:xfrm flipV="1">
            <a:off x="6392437" y="41529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6FF798D-DE9B-3D45-AA5A-6FE3ADD6D033}"/>
              </a:ext>
            </a:extLst>
          </p:cNvPr>
          <p:cNvCxnSpPr>
            <a:cxnSpLocks/>
          </p:cNvCxnSpPr>
          <p:nvPr/>
        </p:nvCxnSpPr>
        <p:spPr>
          <a:xfrm flipV="1">
            <a:off x="963665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017DD9D-A4EA-0A47-A064-A09403D7198E}"/>
              </a:ext>
            </a:extLst>
          </p:cNvPr>
          <p:cNvCxnSpPr>
            <a:cxnSpLocks/>
          </p:cNvCxnSpPr>
          <p:nvPr/>
        </p:nvCxnSpPr>
        <p:spPr>
          <a:xfrm>
            <a:off x="9636652" y="4663440"/>
            <a:ext cx="200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1CCAEE4-131D-D148-8274-9A5599E81586}"/>
              </a:ext>
            </a:extLst>
          </p:cNvPr>
          <p:cNvCxnSpPr>
            <a:cxnSpLocks/>
          </p:cNvCxnSpPr>
          <p:nvPr/>
        </p:nvCxnSpPr>
        <p:spPr>
          <a:xfrm flipV="1">
            <a:off x="1163690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6DD1DE2-F78A-994B-8448-67C5E4EAB82D}"/>
              </a:ext>
            </a:extLst>
          </p:cNvPr>
          <p:cNvCxnSpPr>
            <a:cxnSpLocks/>
          </p:cNvCxnSpPr>
          <p:nvPr/>
        </p:nvCxnSpPr>
        <p:spPr>
          <a:xfrm flipV="1">
            <a:off x="10636777" y="41529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992F3EC-1DE0-A64C-B982-487C55E15592}"/>
              </a:ext>
            </a:extLst>
          </p:cNvPr>
          <p:cNvCxnSpPr>
            <a:cxnSpLocks/>
          </p:cNvCxnSpPr>
          <p:nvPr/>
        </p:nvCxnSpPr>
        <p:spPr>
          <a:xfrm>
            <a:off x="6392437" y="3067050"/>
            <a:ext cx="42672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5F04743-9634-E14C-AEC8-DB82AEDC9A64}"/>
              </a:ext>
            </a:extLst>
          </p:cNvPr>
          <p:cNvCxnSpPr>
            <a:cxnSpLocks/>
          </p:cNvCxnSpPr>
          <p:nvPr/>
        </p:nvCxnSpPr>
        <p:spPr>
          <a:xfrm flipV="1">
            <a:off x="6426727" y="30480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7BC7622-B3AB-694B-97C4-932DDD0FD3A0}"/>
              </a:ext>
            </a:extLst>
          </p:cNvPr>
          <p:cNvCxnSpPr>
            <a:cxnSpLocks/>
          </p:cNvCxnSpPr>
          <p:nvPr/>
        </p:nvCxnSpPr>
        <p:spPr>
          <a:xfrm flipV="1">
            <a:off x="10659637" y="307467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3F72D5C-5954-5740-9055-132846906134}"/>
              </a:ext>
            </a:extLst>
          </p:cNvPr>
          <p:cNvCxnSpPr>
            <a:cxnSpLocks/>
          </p:cNvCxnSpPr>
          <p:nvPr/>
        </p:nvCxnSpPr>
        <p:spPr>
          <a:xfrm flipV="1">
            <a:off x="8276482" y="255651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86D0D33-B165-1E42-85F9-B8AF87029B10}"/>
              </a:ext>
            </a:extLst>
          </p:cNvPr>
          <p:cNvSpPr txBox="1"/>
          <p:nvPr/>
        </p:nvSpPr>
        <p:spPr>
          <a:xfrm>
            <a:off x="6129547" y="4673084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65C71-ECDA-7A41-864E-5E7454E59C2B}"/>
              </a:ext>
            </a:extLst>
          </p:cNvPr>
          <p:cNvSpPr txBox="1"/>
          <p:nvPr/>
        </p:nvSpPr>
        <p:spPr>
          <a:xfrm>
            <a:off x="8034543" y="3109318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833404-0692-814C-B155-8D2AF5FCD6B5}"/>
              </a:ext>
            </a:extLst>
          </p:cNvPr>
          <p:cNvSpPr txBox="1"/>
          <p:nvPr/>
        </p:nvSpPr>
        <p:spPr>
          <a:xfrm>
            <a:off x="10368173" y="4673084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CDADC2C-8E52-554A-BFC0-B4858D2C3BC0}"/>
              </a:ext>
            </a:extLst>
          </p:cNvPr>
          <p:cNvSpPr/>
          <p:nvPr/>
        </p:nvSpPr>
        <p:spPr>
          <a:xfrm>
            <a:off x="9590942" y="3585210"/>
            <a:ext cx="1828791" cy="5943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CD</a:t>
            </a:r>
            <a:r>
              <a:rPr kumimoji="1" lang="en-US" altLang="zh-CN" dirty="0"/>
              <a:t>=h(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</a:t>
            </a:r>
            <a:r>
              <a:rPr kumimoji="1" lang="en-US" altLang="zh-CN" dirty="0"/>
              <a:t>||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96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FE38E-7B8D-DD4F-8177-33FD77F8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CAE4F-6019-B444-81CA-C02A5B77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859915"/>
            <a:ext cx="1163193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2k,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2k+1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interaval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Sperate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sub-intervals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belongs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2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lazy-tag,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means that it is temporarily suspended and will be executed in subsequent operations 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8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2705-FF4F-DA44-A731-E98F8B98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E99C0-0257-9B4A-8741-1830805BB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8514D2-47B1-EB42-A194-EE2A7F20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7608"/>
            <a:ext cx="9712603" cy="60952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F594D8-583E-D048-BFF6-DBF1D30B6379}"/>
              </a:ext>
            </a:extLst>
          </p:cNvPr>
          <p:cNvSpPr txBox="1"/>
          <p:nvPr/>
        </p:nvSpPr>
        <p:spPr>
          <a:xfrm>
            <a:off x="5775959" y="322500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[3,12]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4DEB54-A783-6D4F-AC06-127814052372}"/>
              </a:ext>
            </a:extLst>
          </p:cNvPr>
          <p:cNvSpPr txBox="1"/>
          <p:nvPr/>
        </p:nvSpPr>
        <p:spPr>
          <a:xfrm>
            <a:off x="4035491" y="1509713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[3,6]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DD4A1A-3006-3E4A-A08F-F69A20F7C0ED}"/>
              </a:ext>
            </a:extLst>
          </p:cNvPr>
          <p:cNvSpPr txBox="1"/>
          <p:nvPr/>
        </p:nvSpPr>
        <p:spPr>
          <a:xfrm>
            <a:off x="7576722" y="1458473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[7,12]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A44C24-5364-124A-87AF-A9F144C03246}"/>
              </a:ext>
            </a:extLst>
          </p:cNvPr>
          <p:cNvSpPr txBox="1"/>
          <p:nvPr/>
        </p:nvSpPr>
        <p:spPr>
          <a:xfrm>
            <a:off x="7324481" y="1962742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Lazy-tag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2815C-E69F-274E-9DA3-7FB8E26DD92F}"/>
              </a:ext>
            </a:extLst>
          </p:cNvPr>
          <p:cNvSpPr txBox="1"/>
          <p:nvPr/>
        </p:nvSpPr>
        <p:spPr>
          <a:xfrm>
            <a:off x="2425496" y="2733132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[3,3]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243DB3-2EA2-F749-A0FD-C5A2D3773202}"/>
              </a:ext>
            </a:extLst>
          </p:cNvPr>
          <p:cNvSpPr txBox="1"/>
          <p:nvPr/>
        </p:nvSpPr>
        <p:spPr>
          <a:xfrm>
            <a:off x="5454836" y="2691155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[4,6]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ED8F1D-7B0F-2A4D-A32A-E4DD380FE296}"/>
              </a:ext>
            </a:extLst>
          </p:cNvPr>
          <p:cNvSpPr txBox="1"/>
          <p:nvPr/>
        </p:nvSpPr>
        <p:spPr>
          <a:xfrm>
            <a:off x="388620" y="691832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Update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[3,12]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0F397C-FE3C-5D40-BFF6-5828784A8E89}"/>
              </a:ext>
            </a:extLst>
          </p:cNvPr>
          <p:cNvSpPr txBox="1"/>
          <p:nvPr/>
        </p:nvSpPr>
        <p:spPr>
          <a:xfrm>
            <a:off x="5300702" y="3214196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Lazy-tag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9E50936-9B25-8443-9B3D-13705B3F473B}"/>
              </a:ext>
            </a:extLst>
          </p:cNvPr>
          <p:cNvCxnSpPr/>
          <p:nvPr/>
        </p:nvCxnSpPr>
        <p:spPr>
          <a:xfrm flipH="1">
            <a:off x="4357688" y="691832"/>
            <a:ext cx="1336813" cy="748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B38361D-F753-B74F-A078-DC7FC5B4A70E}"/>
              </a:ext>
            </a:extLst>
          </p:cNvPr>
          <p:cNvCxnSpPr>
            <a:cxnSpLocks/>
          </p:cNvCxnSpPr>
          <p:nvPr/>
        </p:nvCxnSpPr>
        <p:spPr>
          <a:xfrm>
            <a:off x="6497501" y="658947"/>
            <a:ext cx="1426387" cy="825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9E2D493-2BEB-664E-8106-007FA0CAB569}"/>
              </a:ext>
            </a:extLst>
          </p:cNvPr>
          <p:cNvCxnSpPr>
            <a:cxnSpLocks/>
          </p:cNvCxnSpPr>
          <p:nvPr/>
        </p:nvCxnSpPr>
        <p:spPr>
          <a:xfrm flipH="1">
            <a:off x="2857500" y="1890508"/>
            <a:ext cx="1216977" cy="842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0D7150B-687B-5E4C-9951-33B4F0F9C521}"/>
              </a:ext>
            </a:extLst>
          </p:cNvPr>
          <p:cNvCxnSpPr>
            <a:cxnSpLocks/>
          </p:cNvCxnSpPr>
          <p:nvPr/>
        </p:nvCxnSpPr>
        <p:spPr>
          <a:xfrm>
            <a:off x="4682489" y="1834858"/>
            <a:ext cx="913000" cy="87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2B9F366-5D22-DF40-847C-627F6FC60C5F}"/>
              </a:ext>
            </a:extLst>
          </p:cNvPr>
          <p:cNvSpPr txBox="1"/>
          <p:nvPr/>
        </p:nvSpPr>
        <p:spPr>
          <a:xfrm>
            <a:off x="3835758" y="3991894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[3,3]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333F1A03-B572-B940-AC7E-6E68CEB0101B}"/>
              </a:ext>
            </a:extLst>
          </p:cNvPr>
          <p:cNvCxnSpPr>
            <a:cxnSpLocks/>
          </p:cNvCxnSpPr>
          <p:nvPr/>
        </p:nvCxnSpPr>
        <p:spPr>
          <a:xfrm>
            <a:off x="3434668" y="3649117"/>
            <a:ext cx="447721" cy="41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2C6651D-CA4F-1E4F-9F4E-A71971F85A52}"/>
              </a:ext>
            </a:extLst>
          </p:cNvPr>
          <p:cNvSpPr txBox="1"/>
          <p:nvPr/>
        </p:nvSpPr>
        <p:spPr>
          <a:xfrm>
            <a:off x="3185159" y="4371895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Update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33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1A44C24-5364-124A-87AF-A9F144C03246}"/>
              </a:ext>
            </a:extLst>
          </p:cNvPr>
          <p:cNvSpPr txBox="1"/>
          <p:nvPr/>
        </p:nvSpPr>
        <p:spPr>
          <a:xfrm>
            <a:off x="8353181" y="1605555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Lazy-tag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ED8F1D-7B0F-2A4D-A32A-E4DD380FE296}"/>
              </a:ext>
            </a:extLst>
          </p:cNvPr>
          <p:cNvSpPr txBox="1"/>
          <p:nvPr/>
        </p:nvSpPr>
        <p:spPr>
          <a:xfrm>
            <a:off x="388620" y="691832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0F397C-FE3C-5D40-BFF6-5828784A8E89}"/>
              </a:ext>
            </a:extLst>
          </p:cNvPr>
          <p:cNvSpPr txBox="1"/>
          <p:nvPr/>
        </p:nvSpPr>
        <p:spPr>
          <a:xfrm>
            <a:off x="5708049" y="3842846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Lazy-tag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67E83E-D7AD-9F45-BE72-74C3969C92EB}"/>
              </a:ext>
            </a:extLst>
          </p:cNvPr>
          <p:cNvSpPr txBox="1"/>
          <p:nvPr/>
        </p:nvSpPr>
        <p:spPr>
          <a:xfrm>
            <a:off x="6456714" y="230167"/>
            <a:ext cx="90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5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66FE58F-D211-764C-AE5B-2F01E584BDD8}"/>
              </a:ext>
            </a:extLst>
          </p:cNvPr>
          <p:cNvSpPr txBox="1"/>
          <p:nvPr/>
        </p:nvSpPr>
        <p:spPr>
          <a:xfrm>
            <a:off x="5708049" y="3842846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Lazy-tag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DC40DD-0E8C-2445-A058-ADA4B34083D8}"/>
              </a:ext>
            </a:extLst>
          </p:cNvPr>
          <p:cNvSpPr txBox="1"/>
          <p:nvPr/>
        </p:nvSpPr>
        <p:spPr>
          <a:xfrm>
            <a:off x="4745111" y="5366744"/>
            <a:ext cx="135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Lazy-tag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D32865-0681-D64C-8B01-179B5432715F}"/>
              </a:ext>
            </a:extLst>
          </p:cNvPr>
          <p:cNvSpPr txBox="1"/>
          <p:nvPr/>
        </p:nvSpPr>
        <p:spPr>
          <a:xfrm>
            <a:off x="5412317" y="6488668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Update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37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281 0.2192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229 0.22083 L -0.03711 0.432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-0.07956 0.223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0.07435 0.2127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11 0.43287 L -0.11146 0.6620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56 0.22315 L -0.14284 0.38148 " pathEditMode="relative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0.03516 0.1666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46 0.66204 L -0.05808 0.8620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3" grpId="2"/>
      <p:bldP spid="13" grpId="3"/>
      <p:bldP spid="27" grpId="0"/>
      <p:bldP spid="21" grpId="0"/>
      <p:bldP spid="21" grpId="1"/>
      <p:bldP spid="21" grpId="2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F4840-4B83-9340-8137-9AD30F59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9F29A-84FC-CD42-9F1E-749B71416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“lost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(LVP)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power=total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power-LVP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nobody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2,3,4’s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LVP-11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vote+22</a:t>
            </a:r>
            <a:r>
              <a:rPr kumimoji="1" lang="en-US" altLang="zh-CN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(3+…+8-11)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LVP-22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nodes’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(NVP)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should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F8AECF-0798-FF4F-A8CE-A4ABACD3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75" y="0"/>
            <a:ext cx="5072063" cy="39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9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95685-6B7A-F641-863D-303C9A00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D793A-62F7-7346-87E6-465FA7F46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1 2 3 4 5 6 6 5 4 7 8 8 7 3 2 9 10 10 11 11 12 12 9 1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Off-chain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of the bracket sequence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/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AB06EA-02E0-CF46-B105-D4879E75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75" y="0"/>
            <a:ext cx="5072063" cy="39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41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1525F-02C2-DC40-8C37-A7992FB0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30C52-CBD3-054D-B340-2D62FAF7E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4225" cy="4351338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exists</a:t>
            </a:r>
          </a:p>
          <a:p>
            <a:pPr lvl="1"/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Delegate():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</a:p>
          <a:p>
            <a:pPr lvl="2"/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Protocol: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Locally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cycle.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</a:p>
          <a:p>
            <a:pPr lvl="1"/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Vote():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voting,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CB9EA1-929A-4C4C-9EF1-97048CC4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938" y="1373187"/>
            <a:ext cx="2692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80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1DD40-5867-1E45-839B-5F33D8A73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FC6314F-0AB7-8243-94DD-9F8663B8A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33634"/>
              </p:ext>
            </p:extLst>
          </p:nvPr>
        </p:nvGraphicFramePr>
        <p:xfrm>
          <a:off x="951706" y="514350"/>
          <a:ext cx="1028858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9758E87-3667-8B47-BDEB-E972DCC65DEC}"/>
              </a:ext>
            </a:extLst>
          </p:cNvPr>
          <p:cNvSpPr txBox="1"/>
          <p:nvPr/>
        </p:nvSpPr>
        <p:spPr>
          <a:xfrm>
            <a:off x="7566660" y="259461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</a:rPr>
              <a:t>Liquid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Democracy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上箭头 6">
            <a:extLst>
              <a:ext uri="{FF2B5EF4-FFF2-40B4-BE49-F238E27FC236}">
                <a16:creationId xmlns:a16="http://schemas.microsoft.com/office/drawing/2014/main" id="{8929336C-5729-7F4F-ADCD-1DC030BF7D40}"/>
              </a:ext>
            </a:extLst>
          </p:cNvPr>
          <p:cNvSpPr/>
          <p:nvPr/>
        </p:nvSpPr>
        <p:spPr>
          <a:xfrm>
            <a:off x="8743951" y="2103120"/>
            <a:ext cx="45719" cy="4000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867895-8AA4-1847-89AB-EE9E06BB64E1}"/>
              </a:ext>
            </a:extLst>
          </p:cNvPr>
          <p:cNvSpPr txBox="1"/>
          <p:nvPr/>
        </p:nvSpPr>
        <p:spPr>
          <a:xfrm>
            <a:off x="8016240" y="5409797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</a:rPr>
              <a:t>Blockchain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EC4A432D-F293-6341-8C5A-AE8B2D779C72}"/>
              </a:ext>
            </a:extLst>
          </p:cNvPr>
          <p:cNvSpPr/>
          <p:nvPr/>
        </p:nvSpPr>
        <p:spPr>
          <a:xfrm>
            <a:off x="8953501" y="4918307"/>
            <a:ext cx="45719" cy="4000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263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EF7AF-8F81-3F4A-BD97-1B91D431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55534-B1EA-DA47-B2E6-6D8CA0B97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lvl="2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latest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</a:p>
          <a:p>
            <a:pPr lvl="2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zero-outdegree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voters’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stakes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Preorder(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T.root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Merkel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holder: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Hardcode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Merkel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47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54F1C-7D74-9249-A758-215F0E3A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D2046-33A7-4848-A56D-B32D8D84A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54FE87-90A5-6341-9E71-4C087EE3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3" y="984249"/>
            <a:ext cx="11010049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2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FADA2-2B73-E14A-BD03-F8461E99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3EBF3-6EEC-9A44-9157-993F8673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voter’s LVP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 total voting power minus LVP,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his actual votes.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voter’s NVP, and then update other voters’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candidate of the voter’s NVP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by t.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LVPs of the nodes on the path from the voter to the voter’s NVP.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51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65AC8-8AE3-7341-BAEF-F75A3D94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B97302-D13C-0B45-84E7-B0BF55E7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AE54B6-0DCC-2B49-88DF-1DA25DDC8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40" y="0"/>
            <a:ext cx="9178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9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8E830-AB99-7643-A126-6951A5EA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34C9D-FFE6-6D4D-99F9-1667A736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91513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node’s preorder index is always smaller than its children’s.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Preorder indexes of a node’s children are successive to the node’s preorder index.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voter votes, only his children’s NVP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be updated, which should be at least the voter’s preorder index.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4,5,6,7,8’s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795AB1-269F-8B40-8524-898FE46E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3" y="73793"/>
            <a:ext cx="5072063" cy="39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3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19D62-9C1F-6545-B0B0-89A71239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ED42AB-9400-5E45-BB1E-41B0A76C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DEE77F-E528-704C-A4CE-8AB12C71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07" y="0"/>
            <a:ext cx="8618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68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074DC-A683-BC4B-8B7A-88D769FA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04DFE-F5AA-424B-A692-02919D4BF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396286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1,2,3,4,5,6,6,5,4,7,8,8,7,3,2,9,10,10,11,11,12,12,9,1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[End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leftbracket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leftbracket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8-&gt;1,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1-11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1, 2, 3, 4, 5, 6, 6, 5, 4, 7, 8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1EE07-4161-7944-AD99-1E0442EE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87" y="365125"/>
            <a:ext cx="2674422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10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24130-7F4C-5E4A-84A5-1F64CA91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96CDB-2480-224A-84EA-2F231E6D3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6287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interval;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twice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s[1-11]+=8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6C01EE-61D1-0D41-BA16-8753B8B1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87" y="365125"/>
            <a:ext cx="2674422" cy="2921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F9B11A-BF7C-C549-98E6-35D91AE76D27}"/>
              </a:ext>
            </a:extLst>
          </p:cNvPr>
          <p:cNvSpPr txBox="1"/>
          <p:nvPr/>
        </p:nvSpPr>
        <p:spPr>
          <a:xfrm>
            <a:off x="9140568" y="3387210"/>
            <a:ext cx="3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1, 2, 3, 4, 5, 6, 6, 5, 4, 7, 8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FF29D-8D6F-664D-930B-77B1E09331B6}"/>
              </a:ext>
            </a:extLst>
          </p:cNvPr>
          <p:cNvSpPr/>
          <p:nvPr/>
        </p:nvSpPr>
        <p:spPr>
          <a:xfrm>
            <a:off x="838200" y="3880781"/>
            <a:ext cx="109531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node.LVP</a:t>
            </a:r>
            <a:r>
              <a:rPr kumimoji="1"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s[</a:t>
            </a:r>
            <a:r>
              <a:rPr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node.leftbracket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] − s[</a:t>
            </a:r>
            <a:r>
              <a:rPr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node.rightbracket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endParaRPr lang="zh-CN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7738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35F08-FC6C-6543-80BE-7CE9CA26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712F76-4CCE-2241-98C9-4165AF2E1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E454F6-8ACB-4748-8691-964281C6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0100"/>
            <a:ext cx="1095731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88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C0EBF-5872-2244-B1E5-642CA5DA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Lemma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C51A7-F9A8-C147-8496-02AB89D90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voter’s delegate operation does not generate a cycle of the delegate graph (locally checked), then the corresponding edge will never be deleted. 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voter deviates from our mechanism, by sending a delegate edge that generates a cycle, then further, this edge will not cause other voter’s delegate edge to be refused if they follows the protocol. 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5D27C0D6-66E7-2E46-9626-9C5D23B2A516}"/>
              </a:ext>
            </a:extLst>
          </p:cNvPr>
          <p:cNvCxnSpPr/>
          <p:nvPr/>
        </p:nvCxnSpPr>
        <p:spPr>
          <a:xfrm>
            <a:off x="4086225" y="5057775"/>
            <a:ext cx="0" cy="143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形状 7">
            <a:extLst>
              <a:ext uri="{FF2B5EF4-FFF2-40B4-BE49-F238E27FC236}">
                <a16:creationId xmlns:a16="http://schemas.microsoft.com/office/drawing/2014/main" id="{2A9FFF2B-25FD-0249-A711-36096F443FA3}"/>
              </a:ext>
            </a:extLst>
          </p:cNvPr>
          <p:cNvSpPr/>
          <p:nvPr/>
        </p:nvSpPr>
        <p:spPr>
          <a:xfrm>
            <a:off x="2771441" y="5072063"/>
            <a:ext cx="1329072" cy="1414462"/>
          </a:xfrm>
          <a:custGeom>
            <a:avLst/>
            <a:gdLst>
              <a:gd name="connsiteX0" fmla="*/ 1329072 w 1329072"/>
              <a:gd name="connsiteY0" fmla="*/ 0 h 1414462"/>
              <a:gd name="connsiteX1" fmla="*/ 857584 w 1329072"/>
              <a:gd name="connsiteY1" fmla="*/ 28575 h 1414462"/>
              <a:gd name="connsiteX2" fmla="*/ 771859 w 1329072"/>
              <a:gd name="connsiteY2" fmla="*/ 42862 h 1414462"/>
              <a:gd name="connsiteX3" fmla="*/ 657559 w 1329072"/>
              <a:gd name="connsiteY3" fmla="*/ 57150 h 1414462"/>
              <a:gd name="connsiteX4" fmla="*/ 457534 w 1329072"/>
              <a:gd name="connsiteY4" fmla="*/ 85725 h 1414462"/>
              <a:gd name="connsiteX5" fmla="*/ 357522 w 1329072"/>
              <a:gd name="connsiteY5" fmla="*/ 114300 h 1414462"/>
              <a:gd name="connsiteX6" fmla="*/ 228934 w 1329072"/>
              <a:gd name="connsiteY6" fmla="*/ 214312 h 1414462"/>
              <a:gd name="connsiteX7" fmla="*/ 143209 w 1329072"/>
              <a:gd name="connsiteY7" fmla="*/ 271462 h 1414462"/>
              <a:gd name="connsiteX8" fmla="*/ 28909 w 1329072"/>
              <a:gd name="connsiteY8" fmla="*/ 400050 h 1414462"/>
              <a:gd name="connsiteX9" fmla="*/ 334 w 1329072"/>
              <a:gd name="connsiteY9" fmla="*/ 485775 h 1414462"/>
              <a:gd name="connsiteX10" fmla="*/ 43197 w 1329072"/>
              <a:gd name="connsiteY10" fmla="*/ 700087 h 1414462"/>
              <a:gd name="connsiteX11" fmla="*/ 71772 w 1329072"/>
              <a:gd name="connsiteY11" fmla="*/ 742950 h 1414462"/>
              <a:gd name="connsiteX12" fmla="*/ 86059 w 1329072"/>
              <a:gd name="connsiteY12" fmla="*/ 800100 h 1414462"/>
              <a:gd name="connsiteX13" fmla="*/ 114634 w 1329072"/>
              <a:gd name="connsiteY13" fmla="*/ 914400 h 1414462"/>
              <a:gd name="connsiteX14" fmla="*/ 143209 w 1329072"/>
              <a:gd name="connsiteY14" fmla="*/ 957262 h 1414462"/>
              <a:gd name="connsiteX15" fmla="*/ 157497 w 1329072"/>
              <a:gd name="connsiteY15" fmla="*/ 1000125 h 1414462"/>
              <a:gd name="connsiteX16" fmla="*/ 200359 w 1329072"/>
              <a:gd name="connsiteY16" fmla="*/ 1057275 h 1414462"/>
              <a:gd name="connsiteX17" fmla="*/ 228934 w 1329072"/>
              <a:gd name="connsiteY17" fmla="*/ 1100137 h 1414462"/>
              <a:gd name="connsiteX18" fmla="*/ 271797 w 1329072"/>
              <a:gd name="connsiteY18" fmla="*/ 1143000 h 1414462"/>
              <a:gd name="connsiteX19" fmla="*/ 428959 w 1329072"/>
              <a:gd name="connsiteY19" fmla="*/ 1257300 h 1414462"/>
              <a:gd name="connsiteX20" fmla="*/ 457534 w 1329072"/>
              <a:gd name="connsiteY20" fmla="*/ 1300162 h 1414462"/>
              <a:gd name="connsiteX21" fmla="*/ 500397 w 1329072"/>
              <a:gd name="connsiteY21" fmla="*/ 1314450 h 1414462"/>
              <a:gd name="connsiteX22" fmla="*/ 600409 w 1329072"/>
              <a:gd name="connsiteY22" fmla="*/ 1357312 h 1414462"/>
              <a:gd name="connsiteX23" fmla="*/ 771859 w 1329072"/>
              <a:gd name="connsiteY23" fmla="*/ 1385887 h 1414462"/>
              <a:gd name="connsiteX24" fmla="*/ 857584 w 1329072"/>
              <a:gd name="connsiteY24" fmla="*/ 1400175 h 1414462"/>
              <a:gd name="connsiteX25" fmla="*/ 1114759 w 1329072"/>
              <a:gd name="connsiteY25" fmla="*/ 1414462 h 1414462"/>
              <a:gd name="connsiteX26" fmla="*/ 1300497 w 1329072"/>
              <a:gd name="connsiteY26" fmla="*/ 1400175 h 141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9072" h="1414462">
                <a:moveTo>
                  <a:pt x="1329072" y="0"/>
                </a:moveTo>
                <a:cubicBezTo>
                  <a:pt x="1044870" y="35524"/>
                  <a:pt x="1413471" y="-7289"/>
                  <a:pt x="857584" y="28575"/>
                </a:cubicBezTo>
                <a:cubicBezTo>
                  <a:pt x="828675" y="30440"/>
                  <a:pt x="800537" y="38765"/>
                  <a:pt x="771859" y="42862"/>
                </a:cubicBezTo>
                <a:cubicBezTo>
                  <a:pt x="733848" y="48292"/>
                  <a:pt x="695693" y="52664"/>
                  <a:pt x="657559" y="57150"/>
                </a:cubicBezTo>
                <a:cubicBezTo>
                  <a:pt x="538191" y="71193"/>
                  <a:pt x="552478" y="64626"/>
                  <a:pt x="457534" y="85725"/>
                </a:cubicBezTo>
                <a:cubicBezTo>
                  <a:pt x="445198" y="88466"/>
                  <a:pt x="373436" y="105459"/>
                  <a:pt x="357522" y="114300"/>
                </a:cubicBezTo>
                <a:cubicBezTo>
                  <a:pt x="192127" y="206187"/>
                  <a:pt x="333064" y="133323"/>
                  <a:pt x="228934" y="214312"/>
                </a:cubicBezTo>
                <a:cubicBezTo>
                  <a:pt x="201825" y="235396"/>
                  <a:pt x="167493" y="247178"/>
                  <a:pt x="143209" y="271462"/>
                </a:cubicBezTo>
                <a:cubicBezTo>
                  <a:pt x="45342" y="369329"/>
                  <a:pt x="79900" y="323563"/>
                  <a:pt x="28909" y="400050"/>
                </a:cubicBezTo>
                <a:cubicBezTo>
                  <a:pt x="19384" y="428625"/>
                  <a:pt x="-2992" y="455839"/>
                  <a:pt x="334" y="485775"/>
                </a:cubicBezTo>
                <a:cubicBezTo>
                  <a:pt x="5860" y="535508"/>
                  <a:pt x="9427" y="649432"/>
                  <a:pt x="43197" y="700087"/>
                </a:cubicBezTo>
                <a:lnTo>
                  <a:pt x="71772" y="742950"/>
                </a:lnTo>
                <a:cubicBezTo>
                  <a:pt x="76534" y="762000"/>
                  <a:pt x="81799" y="780931"/>
                  <a:pt x="86059" y="800100"/>
                </a:cubicBezTo>
                <a:cubicBezTo>
                  <a:pt x="92578" y="829438"/>
                  <a:pt x="99318" y="883767"/>
                  <a:pt x="114634" y="914400"/>
                </a:cubicBezTo>
                <a:cubicBezTo>
                  <a:pt x="122313" y="929759"/>
                  <a:pt x="135530" y="941904"/>
                  <a:pt x="143209" y="957262"/>
                </a:cubicBezTo>
                <a:cubicBezTo>
                  <a:pt x="149944" y="970733"/>
                  <a:pt x="150025" y="987049"/>
                  <a:pt x="157497" y="1000125"/>
                </a:cubicBezTo>
                <a:cubicBezTo>
                  <a:pt x="169311" y="1020800"/>
                  <a:pt x="186518" y="1037898"/>
                  <a:pt x="200359" y="1057275"/>
                </a:cubicBezTo>
                <a:cubicBezTo>
                  <a:pt x="210340" y="1071248"/>
                  <a:pt x="217941" y="1086946"/>
                  <a:pt x="228934" y="1100137"/>
                </a:cubicBezTo>
                <a:cubicBezTo>
                  <a:pt x="241869" y="1115659"/>
                  <a:pt x="256159" y="1130205"/>
                  <a:pt x="271797" y="1143000"/>
                </a:cubicBezTo>
                <a:cubicBezTo>
                  <a:pt x="342214" y="1200614"/>
                  <a:pt x="367246" y="1216157"/>
                  <a:pt x="428959" y="1257300"/>
                </a:cubicBezTo>
                <a:cubicBezTo>
                  <a:pt x="438484" y="1271587"/>
                  <a:pt x="444125" y="1289435"/>
                  <a:pt x="457534" y="1300162"/>
                </a:cubicBezTo>
                <a:cubicBezTo>
                  <a:pt x="469294" y="1309570"/>
                  <a:pt x="486554" y="1308517"/>
                  <a:pt x="500397" y="1314450"/>
                </a:cubicBezTo>
                <a:cubicBezTo>
                  <a:pt x="557645" y="1338985"/>
                  <a:pt x="546797" y="1343909"/>
                  <a:pt x="600409" y="1357312"/>
                </a:cubicBezTo>
                <a:cubicBezTo>
                  <a:pt x="660784" y="1372406"/>
                  <a:pt x="708941" y="1376207"/>
                  <a:pt x="771859" y="1385887"/>
                </a:cubicBezTo>
                <a:cubicBezTo>
                  <a:pt x="800491" y="1390292"/>
                  <a:pt x="828715" y="1397769"/>
                  <a:pt x="857584" y="1400175"/>
                </a:cubicBezTo>
                <a:cubicBezTo>
                  <a:pt x="943145" y="1407305"/>
                  <a:pt x="1029034" y="1409700"/>
                  <a:pt x="1114759" y="1414462"/>
                </a:cubicBezTo>
                <a:lnTo>
                  <a:pt x="1300497" y="14001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任意形状 8">
            <a:extLst>
              <a:ext uri="{FF2B5EF4-FFF2-40B4-BE49-F238E27FC236}">
                <a16:creationId xmlns:a16="http://schemas.microsoft.com/office/drawing/2014/main" id="{0FBE2D29-0822-C146-A877-1C36DADF7BF3}"/>
              </a:ext>
            </a:extLst>
          </p:cNvPr>
          <p:cNvSpPr/>
          <p:nvPr/>
        </p:nvSpPr>
        <p:spPr>
          <a:xfrm>
            <a:off x="4114800" y="5057775"/>
            <a:ext cx="1287242" cy="243349"/>
          </a:xfrm>
          <a:custGeom>
            <a:avLst/>
            <a:gdLst>
              <a:gd name="connsiteX0" fmla="*/ 0 w 1287242"/>
              <a:gd name="connsiteY0" fmla="*/ 42863 h 243349"/>
              <a:gd name="connsiteX1" fmla="*/ 114300 w 1287242"/>
              <a:gd name="connsiteY1" fmla="*/ 57150 h 243349"/>
              <a:gd name="connsiteX2" fmla="*/ 271463 w 1287242"/>
              <a:gd name="connsiteY2" fmla="*/ 28575 h 243349"/>
              <a:gd name="connsiteX3" fmla="*/ 542925 w 1287242"/>
              <a:gd name="connsiteY3" fmla="*/ 0 h 243349"/>
              <a:gd name="connsiteX4" fmla="*/ 1014413 w 1287242"/>
              <a:gd name="connsiteY4" fmla="*/ 14288 h 243349"/>
              <a:gd name="connsiteX5" fmla="*/ 1100138 w 1287242"/>
              <a:gd name="connsiteY5" fmla="*/ 71438 h 243349"/>
              <a:gd name="connsiteX6" fmla="*/ 1143000 w 1287242"/>
              <a:gd name="connsiteY6" fmla="*/ 100013 h 243349"/>
              <a:gd name="connsiteX7" fmla="*/ 1214438 w 1287242"/>
              <a:gd name="connsiteY7" fmla="*/ 171450 h 243349"/>
              <a:gd name="connsiteX8" fmla="*/ 1285875 w 1287242"/>
              <a:gd name="connsiteY8" fmla="*/ 242888 h 243349"/>
              <a:gd name="connsiteX9" fmla="*/ 1271588 w 1287242"/>
              <a:gd name="connsiteY9" fmla="*/ 228600 h 24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7242" h="243349">
                <a:moveTo>
                  <a:pt x="0" y="42863"/>
                </a:moveTo>
                <a:cubicBezTo>
                  <a:pt x="38100" y="47625"/>
                  <a:pt x="75904" y="57150"/>
                  <a:pt x="114300" y="57150"/>
                </a:cubicBezTo>
                <a:cubicBezTo>
                  <a:pt x="140901" y="57150"/>
                  <a:pt x="241261" y="33221"/>
                  <a:pt x="271463" y="28575"/>
                </a:cubicBezTo>
                <a:cubicBezTo>
                  <a:pt x="361634" y="14703"/>
                  <a:pt x="452092" y="8258"/>
                  <a:pt x="542925" y="0"/>
                </a:cubicBezTo>
                <a:cubicBezTo>
                  <a:pt x="700088" y="4763"/>
                  <a:pt x="858455" y="-5707"/>
                  <a:pt x="1014413" y="14288"/>
                </a:cubicBezTo>
                <a:cubicBezTo>
                  <a:pt x="1048477" y="18655"/>
                  <a:pt x="1071563" y="52388"/>
                  <a:pt x="1100138" y="71438"/>
                </a:cubicBezTo>
                <a:lnTo>
                  <a:pt x="1143000" y="100013"/>
                </a:lnTo>
                <a:cubicBezTo>
                  <a:pt x="1219202" y="214315"/>
                  <a:pt x="1119185" y="76197"/>
                  <a:pt x="1214438" y="171450"/>
                </a:cubicBezTo>
                <a:cubicBezTo>
                  <a:pt x="1271585" y="228597"/>
                  <a:pt x="1209678" y="204791"/>
                  <a:pt x="1285875" y="242888"/>
                </a:cubicBezTo>
                <a:cubicBezTo>
                  <a:pt x="1291899" y="245900"/>
                  <a:pt x="1276350" y="233363"/>
                  <a:pt x="1271588" y="2286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25D6332E-7705-8F44-9FF7-82E79083D81E}"/>
              </a:ext>
            </a:extLst>
          </p:cNvPr>
          <p:cNvSpPr/>
          <p:nvPr/>
        </p:nvSpPr>
        <p:spPr>
          <a:xfrm>
            <a:off x="4086225" y="6229350"/>
            <a:ext cx="1214438" cy="276223"/>
          </a:xfrm>
          <a:custGeom>
            <a:avLst/>
            <a:gdLst>
              <a:gd name="connsiteX0" fmla="*/ 0 w 1214438"/>
              <a:gd name="connsiteY0" fmla="*/ 271463 h 276223"/>
              <a:gd name="connsiteX1" fmla="*/ 685800 w 1214438"/>
              <a:gd name="connsiteY1" fmla="*/ 228600 h 276223"/>
              <a:gd name="connsiteX2" fmla="*/ 771525 w 1214438"/>
              <a:gd name="connsiteY2" fmla="*/ 200025 h 276223"/>
              <a:gd name="connsiteX3" fmla="*/ 900113 w 1214438"/>
              <a:gd name="connsiteY3" fmla="*/ 157163 h 276223"/>
              <a:gd name="connsiteX4" fmla="*/ 942975 w 1214438"/>
              <a:gd name="connsiteY4" fmla="*/ 142875 h 276223"/>
              <a:gd name="connsiteX5" fmla="*/ 985838 w 1214438"/>
              <a:gd name="connsiteY5" fmla="*/ 128588 h 276223"/>
              <a:gd name="connsiteX6" fmla="*/ 1071563 w 1214438"/>
              <a:gd name="connsiteY6" fmla="*/ 85725 h 276223"/>
              <a:gd name="connsiteX7" fmla="*/ 1114425 w 1214438"/>
              <a:gd name="connsiteY7" fmla="*/ 57150 h 276223"/>
              <a:gd name="connsiteX8" fmla="*/ 1214438 w 1214438"/>
              <a:gd name="connsiteY8" fmla="*/ 0 h 27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4438" h="276223">
                <a:moveTo>
                  <a:pt x="0" y="271463"/>
                </a:moveTo>
                <a:cubicBezTo>
                  <a:pt x="494666" y="259398"/>
                  <a:pt x="420310" y="310289"/>
                  <a:pt x="685800" y="228600"/>
                </a:cubicBezTo>
                <a:cubicBezTo>
                  <a:pt x="714589" y="219742"/>
                  <a:pt x="742950" y="209550"/>
                  <a:pt x="771525" y="200025"/>
                </a:cubicBezTo>
                <a:lnTo>
                  <a:pt x="900113" y="157163"/>
                </a:lnTo>
                <a:lnTo>
                  <a:pt x="942975" y="142875"/>
                </a:lnTo>
                <a:lnTo>
                  <a:pt x="985838" y="128588"/>
                </a:lnTo>
                <a:cubicBezTo>
                  <a:pt x="1108673" y="46697"/>
                  <a:pt x="953258" y="144878"/>
                  <a:pt x="1071563" y="85725"/>
                </a:cubicBezTo>
                <a:cubicBezTo>
                  <a:pt x="1086921" y="78046"/>
                  <a:pt x="1098734" y="64124"/>
                  <a:pt x="1114425" y="57150"/>
                </a:cubicBezTo>
                <a:cubicBezTo>
                  <a:pt x="1217098" y="11517"/>
                  <a:pt x="1184259" y="60356"/>
                  <a:pt x="121443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CEBCAD8-E961-D74B-BC7E-A80728691C94}"/>
              </a:ext>
            </a:extLst>
          </p:cNvPr>
          <p:cNvCxnSpPr>
            <a:stCxn id="9" idx="8"/>
            <a:endCxn id="10" idx="8"/>
          </p:cNvCxnSpPr>
          <p:nvPr/>
        </p:nvCxnSpPr>
        <p:spPr>
          <a:xfrm flipH="1">
            <a:off x="5300663" y="5300663"/>
            <a:ext cx="100012" cy="92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505EA69-E8F3-0840-89A3-6311DBA22633}"/>
              </a:ext>
            </a:extLst>
          </p:cNvPr>
          <p:cNvSpPr txBox="1"/>
          <p:nvPr/>
        </p:nvSpPr>
        <p:spPr>
          <a:xfrm>
            <a:off x="3671887" y="5554377"/>
            <a:ext cx="4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E35ADB-5C28-0247-81FE-E7F608954DF1}"/>
              </a:ext>
            </a:extLst>
          </p:cNvPr>
          <p:cNvSpPr txBox="1"/>
          <p:nvPr/>
        </p:nvSpPr>
        <p:spPr>
          <a:xfrm>
            <a:off x="5415297" y="5590659"/>
            <a:ext cx="44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355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voter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select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proxy for his vote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(direct)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Whenever a delegate votes to a candidate,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his delegators’ (including multi-level) voting powers are also cast to that candidate.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delegator dislikes the way in which the proxy voted, they can either vote themselves or pick another delegate for the next vote.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D7F71-EFA8-374C-A356-7BFB6598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994" y="1839912"/>
            <a:ext cx="4923718" cy="30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5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88B4D-514E-1340-93FC-B46FDF90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E61D6-FD68-1541-B63B-BBA3E9862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voting massage in liquid democracy problem, the voting status can be updated and displayed within O(log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 time complexity. Moreover, our algorithm can be deploy on the Ethereum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overcome the gas limitation, for the number of voters more than one million.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a voter’s voting message does not rely on the initialization data of other voters that has not voted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“mapping” structure in Solidity (the coding language of Ethereum smart contract) satisfies that, the storages are allocated only if they are assigned values 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Lazy[3]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Lazy[1]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Lazy[2]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982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57CF6-1271-BB43-9C49-3DE0973F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3DBD88-7EA5-6F46-B7BC-A4030DCE6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graph, random voting order.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Chain, forward and backward voting order.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Star graph (no delegation) any voting voter. 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1000000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messages.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6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DB91-E989-714E-AE2D-62FB217D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BA7FF-7808-254B-AA59-58095CFE8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06" y="1690688"/>
            <a:ext cx="6491288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become expert 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 a friend who knows more.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opinion of a trusted expert.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direct democracy may work for a small group...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democracy allows voters to delegate to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representatives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areas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health issues to my doctor friend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technology issues to geek friend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9FA047-F0DD-C942-9A9A-7C40A12D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488" y="3073649"/>
            <a:ext cx="4581525" cy="32382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E82F3D-D375-D44C-A80C-ED17E1E1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5" y="365125"/>
            <a:ext cx="3402000" cy="2400300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5E6F2EC1-C2C6-A440-A6C7-037130A26EA7}"/>
              </a:ext>
            </a:extLst>
          </p:cNvPr>
          <p:cNvSpPr/>
          <p:nvPr/>
        </p:nvSpPr>
        <p:spPr>
          <a:xfrm>
            <a:off x="9429750" y="2700338"/>
            <a:ext cx="557213" cy="48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384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9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42F40-0537-C248-81F4-3A65AA6F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6D00B-780B-104C-8C49-73B9B3A59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438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</a:p>
        </p:txBody>
      </p:sp>
      <p:pic>
        <p:nvPicPr>
          <p:cNvPr id="2051" name="Picture 3" descr="page11image43968256">
            <a:extLst>
              <a:ext uri="{FF2B5EF4-FFF2-40B4-BE49-F238E27FC236}">
                <a16:creationId xmlns:a16="http://schemas.microsoft.com/office/drawing/2014/main" id="{07518BC3-79B3-9F46-AD89-1C2A48DA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187575"/>
            <a:ext cx="53848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956B81-3719-1746-9846-80728DD1E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1" y="2187575"/>
            <a:ext cx="6680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9475-5EFB-5E4F-8C89-A036BDF5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61DE0-6FC7-D147-A013-EFECACCF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908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and immutable public ledger 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instruction of smart contracts consumes gas,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Block_gas_limit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A5D067-6FFE-A549-AD49-96D1B932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49" y="4926131"/>
            <a:ext cx="7116763" cy="17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CF7A7-BA2C-BC45-B6C3-4153F2EA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FE493-E7BE-8244-9BA4-DB361D8C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3" y="1687513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need: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decreased:</a:t>
            </a:r>
          </a:p>
          <a:p>
            <a:pPr lvl="1"/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078C4-0BCA-A94E-AAD8-D35C7B39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21" y="1674813"/>
            <a:ext cx="5455016" cy="4575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21A215-220A-DB49-991A-B45E938D91E4}"/>
              </a:ext>
            </a:extLst>
          </p:cNvPr>
          <p:cNvSpPr txBox="1"/>
          <p:nvPr/>
        </p:nvSpPr>
        <p:spPr>
          <a:xfrm>
            <a:off x="347663" y="5047346"/>
            <a:ext cx="6079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traversal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→ 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n&lt;1000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98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F6A2E-EB30-6E49-8825-1FFB2855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C9CBE-3100-DD44-9A5B-4D59410C5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9E08D-DEE5-2C42-BA99-7BB691E6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1263650"/>
            <a:ext cx="5575300" cy="4330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1B9409-9152-BB47-B378-5238002A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3" y="4311649"/>
            <a:ext cx="5529910" cy="18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93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1628</Words>
  <Application>Microsoft Macintosh PowerPoint</Application>
  <PresentationFormat>宽屏</PresentationFormat>
  <Paragraphs>210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Arial</vt:lpstr>
      <vt:lpstr>Cambria Math</vt:lpstr>
      <vt:lpstr>Times New Roman</vt:lpstr>
      <vt:lpstr>Office 主题​​</vt:lpstr>
      <vt:lpstr>A Fast Algorithm for Liquid Democracy Problem  </vt:lpstr>
      <vt:lpstr>Introduction</vt:lpstr>
      <vt:lpstr>Liquid Democracy</vt:lpstr>
      <vt:lpstr>Why Liquid Democracy</vt:lpstr>
      <vt:lpstr>PowerPoint 演示文稿</vt:lpstr>
      <vt:lpstr>Applications</vt:lpstr>
      <vt:lpstr>Blockchain</vt:lpstr>
      <vt:lpstr>Difficulty: real-time self tally requirement</vt:lpstr>
      <vt:lpstr>Example</vt:lpstr>
      <vt:lpstr>Our contribution</vt:lpstr>
      <vt:lpstr>Preliminary: Problem</vt:lpstr>
      <vt:lpstr>Preliminary: smart contract</vt:lpstr>
      <vt:lpstr>Preliminary: Merkel Tree</vt:lpstr>
      <vt:lpstr>Preliminary: Interval Tree</vt:lpstr>
      <vt:lpstr>PowerPoint 演示文稿</vt:lpstr>
      <vt:lpstr>PowerPoint 演示文稿</vt:lpstr>
      <vt:lpstr>Algorithm: Overview</vt:lpstr>
      <vt:lpstr>Core</vt:lpstr>
      <vt:lpstr>Spare Period</vt:lpstr>
      <vt:lpstr>Prepare Period</vt:lpstr>
      <vt:lpstr>PowerPoint 演示文稿</vt:lpstr>
      <vt:lpstr>Voting Period: main function</vt:lpstr>
      <vt:lpstr>PowerPoint 演示文稿</vt:lpstr>
      <vt:lpstr>Find the NVP</vt:lpstr>
      <vt:lpstr>PowerPoint 演示文稿</vt:lpstr>
      <vt:lpstr>Update the LVP</vt:lpstr>
      <vt:lpstr>Update the LVP (cont’)</vt:lpstr>
      <vt:lpstr>PowerPoint 演示文稿</vt:lpstr>
      <vt:lpstr>Lemma 1</vt:lpstr>
      <vt:lpstr>Theorem</vt:lpstr>
      <vt:lpstr>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Fast Algorithm for Liquid Democracy Problem  </dc:title>
  <dc:creator>Microsoft Office User</dc:creator>
  <cp:lastModifiedBy>Microsoft Office User</cp:lastModifiedBy>
  <cp:revision>59</cp:revision>
  <dcterms:created xsi:type="dcterms:W3CDTF">2019-11-12T02:41:30Z</dcterms:created>
  <dcterms:modified xsi:type="dcterms:W3CDTF">2019-11-13T06:54:26Z</dcterms:modified>
</cp:coreProperties>
</file>